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4" r:id="rId4"/>
    <p:sldId id="269" r:id="rId5"/>
    <p:sldId id="268" r:id="rId6"/>
    <p:sldId id="270" r:id="rId7"/>
    <p:sldId id="277" r:id="rId8"/>
    <p:sldId id="281" r:id="rId9"/>
    <p:sldId id="282" r:id="rId10"/>
    <p:sldId id="283" r:id="rId11"/>
    <p:sldId id="284" r:id="rId12"/>
    <p:sldId id="285" r:id="rId13"/>
    <p:sldId id="286" r:id="rId14"/>
    <p:sldId id="257" r:id="rId15"/>
    <p:sldId id="272" r:id="rId16"/>
    <p:sldId id="273" r:id="rId17"/>
    <p:sldId id="271" r:id="rId18"/>
    <p:sldId id="265" r:id="rId19"/>
    <p:sldId id="274" r:id="rId20"/>
    <p:sldId id="275" r:id="rId21"/>
    <p:sldId id="276" r:id="rId22"/>
    <p:sldId id="288" r:id="rId23"/>
    <p:sldId id="287" r:id="rId24"/>
    <p:sldId id="289" r:id="rId25"/>
    <p:sldId id="290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2EEC1-1A73-4B2C-BD9D-47277FF6F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DMA: Direct Memory access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2036A-1ED6-465A-9177-BB35366BC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crucial resource in embedded and general purpose o.s.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DB0F-8252-40B1-A4DA-16CC0D21331D}"/>
              </a:ext>
            </a:extLst>
          </p:cNvPr>
          <p:cNvSpPr txBox="1"/>
          <p:nvPr/>
        </p:nvSpPr>
        <p:spPr>
          <a:xfrm>
            <a:off x="6333687" y="4508825"/>
            <a:ext cx="4446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CIS-657 Principles of Operating Systems</a:t>
            </a:r>
          </a:p>
          <a:p>
            <a:r>
              <a:rPr lang="en-US" dirty="0"/>
              <a:t>Taught By Dr. Mohammed Abdallah</a:t>
            </a:r>
          </a:p>
          <a:p>
            <a:r>
              <a:rPr lang="en-US" sz="1400" dirty="0"/>
              <a:t>Anthony Redamonti</a:t>
            </a:r>
          </a:p>
        </p:txBody>
      </p:sp>
    </p:spTree>
    <p:extLst>
      <p:ext uri="{BB962C8B-B14F-4D97-AF65-F5344CB8AC3E}">
        <p14:creationId xmlns:p14="http://schemas.microsoft.com/office/powerpoint/2010/main" val="103627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The device requesting DMA sends the Bus Request signal to the CPU.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/>
              <a:t>After completing the current bus cycle, CPU sends Bus Grant signal.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DMAC loads Base Count and Base Address Registers, copies them to the Current Count and Current Address Registers.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To initialize the transfer, the DMAC set the appropriate bit in the Mask Register to enable the appropriate channel.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A338C-8557-418C-8095-B6E6E20BE171}"/>
              </a:ext>
            </a:extLst>
          </p:cNvPr>
          <p:cNvSpPr/>
          <p:nvPr/>
        </p:nvSpPr>
        <p:spPr>
          <a:xfrm>
            <a:off x="7584483" y="1501614"/>
            <a:ext cx="760526" cy="185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555FC9-6167-4260-BCCC-305005047C2F}"/>
              </a:ext>
            </a:extLst>
          </p:cNvPr>
          <p:cNvSpPr/>
          <p:nvPr/>
        </p:nvSpPr>
        <p:spPr>
          <a:xfrm rot="16200000">
            <a:off x="7890357" y="4726684"/>
            <a:ext cx="1107348" cy="361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D6770A5-9230-491A-AAB4-5ABB2BF7A7A7}"/>
              </a:ext>
            </a:extLst>
          </p:cNvPr>
          <p:cNvSpPr/>
          <p:nvPr/>
        </p:nvSpPr>
        <p:spPr>
          <a:xfrm rot="5400000">
            <a:off x="7968014" y="3781316"/>
            <a:ext cx="988836" cy="154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57768E-646A-46BF-93E3-86131DA03475}"/>
              </a:ext>
            </a:extLst>
          </p:cNvPr>
          <p:cNvSpPr/>
          <p:nvPr/>
        </p:nvSpPr>
        <p:spPr>
          <a:xfrm rot="10800000">
            <a:off x="7113861" y="5354949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24BFEC4-47D0-46B3-84CD-A86E6D80D0FE}"/>
              </a:ext>
            </a:extLst>
          </p:cNvPr>
          <p:cNvSpPr/>
          <p:nvPr/>
        </p:nvSpPr>
        <p:spPr>
          <a:xfrm>
            <a:off x="7877260" y="5354950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4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solidFill>
                  <a:srgbClr val="FF0000"/>
                </a:solidFill>
              </a:rPr>
              <a:t>The Current Address Register is incremented or decremented with each transfer.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6C3F1-0433-4736-9D0F-B57D126BE172}"/>
              </a:ext>
            </a:extLst>
          </p:cNvPr>
          <p:cNvSpPr/>
          <p:nvPr/>
        </p:nvSpPr>
        <p:spPr>
          <a:xfrm>
            <a:off x="7649583" y="3271230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BC9DF8-7722-4B9C-A3B3-829661D273E3}"/>
              </a:ext>
            </a:extLst>
          </p:cNvPr>
          <p:cNvSpPr/>
          <p:nvPr/>
        </p:nvSpPr>
        <p:spPr>
          <a:xfrm rot="16200000">
            <a:off x="7890357" y="4726684"/>
            <a:ext cx="1107348" cy="361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E3930B-C307-4689-980E-9E3817A86C23}"/>
              </a:ext>
            </a:extLst>
          </p:cNvPr>
          <p:cNvSpPr/>
          <p:nvPr/>
        </p:nvSpPr>
        <p:spPr>
          <a:xfrm rot="5400000">
            <a:off x="7968014" y="3781316"/>
            <a:ext cx="988836" cy="154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A731AD-D631-4850-B363-B356A29EC5B2}"/>
              </a:ext>
            </a:extLst>
          </p:cNvPr>
          <p:cNvSpPr/>
          <p:nvPr/>
        </p:nvSpPr>
        <p:spPr>
          <a:xfrm rot="10800000">
            <a:off x="7113861" y="5354949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012354-0C73-486A-B274-4ACB742E1D10}"/>
              </a:ext>
            </a:extLst>
          </p:cNvPr>
          <p:cNvSpPr/>
          <p:nvPr/>
        </p:nvSpPr>
        <p:spPr>
          <a:xfrm>
            <a:off x="7877260" y="5354950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3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The Current Address Register is incremented or decremented with each transfer.    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solidFill>
                  <a:srgbClr val="FF0000"/>
                </a:solidFill>
              </a:rPr>
              <a:t>The Current Count Register is decremented with each transfer, and when it transitions from 0 to -1, the terminal count (TC) signal is issued.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6C3F1-0433-4736-9D0F-B57D126BE172}"/>
              </a:ext>
            </a:extLst>
          </p:cNvPr>
          <p:cNvSpPr/>
          <p:nvPr/>
        </p:nvSpPr>
        <p:spPr>
          <a:xfrm>
            <a:off x="7649583" y="2524609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A731AD-D631-4850-B363-B356A29EC5B2}"/>
              </a:ext>
            </a:extLst>
          </p:cNvPr>
          <p:cNvSpPr/>
          <p:nvPr/>
        </p:nvSpPr>
        <p:spPr>
          <a:xfrm rot="10800000">
            <a:off x="7113861" y="5354949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012354-0C73-486A-B274-4ACB742E1D10}"/>
              </a:ext>
            </a:extLst>
          </p:cNvPr>
          <p:cNvSpPr/>
          <p:nvPr/>
        </p:nvSpPr>
        <p:spPr>
          <a:xfrm>
            <a:off x="7877260" y="5354950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3F1105-0DA5-468E-97CD-4954361E6CD2}"/>
              </a:ext>
            </a:extLst>
          </p:cNvPr>
          <p:cNvCxnSpPr>
            <a:cxnSpLocks/>
          </p:cNvCxnSpPr>
          <p:nvPr/>
        </p:nvCxnSpPr>
        <p:spPr>
          <a:xfrm>
            <a:off x="8683991" y="2583809"/>
            <a:ext cx="0" cy="2875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9186F0-9754-4BE4-BB0F-AB0267D949A9}"/>
              </a:ext>
            </a:extLst>
          </p:cNvPr>
          <p:cNvCxnSpPr>
            <a:cxnSpLocks/>
          </p:cNvCxnSpPr>
          <p:nvPr/>
        </p:nvCxnSpPr>
        <p:spPr>
          <a:xfrm flipH="1">
            <a:off x="8241334" y="2583809"/>
            <a:ext cx="4594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62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The Current Address Register is incremented or decremented with each transfer.    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/>
              <a:t>The Current Count Register is decremented with each transfer, and when it transitions from 0 to -1, the terminal count (TC) signal is issued.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US" sz="2000" dirty="0">
                <a:solidFill>
                  <a:srgbClr val="FF0000"/>
                </a:solidFill>
              </a:rPr>
              <a:t>The TC signal interrupts the CPU, signifying that the transfer has completed. The bus is returned to the CPU.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6C3F1-0433-4736-9D0F-B57D126BE172}"/>
              </a:ext>
            </a:extLst>
          </p:cNvPr>
          <p:cNvSpPr/>
          <p:nvPr/>
        </p:nvSpPr>
        <p:spPr>
          <a:xfrm>
            <a:off x="7649583" y="2524609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A731AD-D631-4850-B363-B356A29EC5B2}"/>
              </a:ext>
            </a:extLst>
          </p:cNvPr>
          <p:cNvSpPr/>
          <p:nvPr/>
        </p:nvSpPr>
        <p:spPr>
          <a:xfrm rot="10800000">
            <a:off x="7113861" y="5354949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012354-0C73-486A-B274-4ACB742E1D10}"/>
              </a:ext>
            </a:extLst>
          </p:cNvPr>
          <p:cNvSpPr/>
          <p:nvPr/>
        </p:nvSpPr>
        <p:spPr>
          <a:xfrm>
            <a:off x="7877260" y="5354950"/>
            <a:ext cx="3582101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3F1105-0DA5-468E-97CD-4954361E6CD2}"/>
              </a:ext>
            </a:extLst>
          </p:cNvPr>
          <p:cNvCxnSpPr>
            <a:cxnSpLocks/>
          </p:cNvCxnSpPr>
          <p:nvPr/>
        </p:nvCxnSpPr>
        <p:spPr>
          <a:xfrm>
            <a:off x="8683991" y="2583809"/>
            <a:ext cx="0" cy="2875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9186F0-9754-4BE4-BB0F-AB0267D949A9}"/>
              </a:ext>
            </a:extLst>
          </p:cNvPr>
          <p:cNvCxnSpPr>
            <a:cxnSpLocks/>
          </p:cNvCxnSpPr>
          <p:nvPr/>
        </p:nvCxnSpPr>
        <p:spPr>
          <a:xfrm flipH="1">
            <a:off x="8241334" y="2583809"/>
            <a:ext cx="4594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2FBD76-E6B9-4E79-891F-12132169CACF}"/>
              </a:ext>
            </a:extLst>
          </p:cNvPr>
          <p:cNvSpPr/>
          <p:nvPr/>
        </p:nvSpPr>
        <p:spPr>
          <a:xfrm rot="16200000">
            <a:off x="10051454" y="4665051"/>
            <a:ext cx="1109076" cy="4800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1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23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7DDC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910E1C4-CE49-402C-9CA0-AE0C97D2B9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3569" y="643467"/>
            <a:ext cx="8044861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B4CFD-224D-45C0-8603-51D5C3023118}"/>
              </a:ext>
            </a:extLst>
          </p:cNvPr>
          <p:cNvSpPr txBox="1"/>
          <p:nvPr/>
        </p:nvSpPr>
        <p:spPr>
          <a:xfrm>
            <a:off x="777001" y="724733"/>
            <a:ext cx="3858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“Cycle Stealing” refers to the DMA sharing the system bus with the CPU.</a:t>
            </a:r>
          </a:p>
          <a:p>
            <a:endParaRPr lang="en-US" dirty="0"/>
          </a:p>
          <a:p>
            <a:r>
              <a:rPr lang="en-US" dirty="0"/>
              <a:t>It is not quite accurate as CPU can do some work in parallel using cache memory.</a:t>
            </a:r>
          </a:p>
          <a:p>
            <a:endParaRPr lang="en-US" dirty="0"/>
          </a:p>
          <a:p>
            <a:r>
              <a:rPr lang="en-US" dirty="0"/>
              <a:t>Therefore, the CPU must update any values in cache if they are changed (dirty) in memory by DMA.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BF676-F936-4179-BE62-709DF21D237D}"/>
              </a:ext>
            </a:extLst>
          </p:cNvPr>
          <p:cNvSpPr txBox="1"/>
          <p:nvPr/>
        </p:nvSpPr>
        <p:spPr>
          <a:xfrm>
            <a:off x="9127222" y="5646420"/>
            <a:ext cx="22482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Silberschatz</a:t>
            </a:r>
            <a:r>
              <a:rPr lang="en-US" sz="1100" dirty="0"/>
              <a:t>, Galvin and Gagne 2009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5D68CA-4B2C-4E0C-AF56-42497B5C7F37}"/>
              </a:ext>
            </a:extLst>
          </p:cNvPr>
          <p:cNvCxnSpPr>
            <a:cxnSpLocks/>
          </p:cNvCxnSpPr>
          <p:nvPr/>
        </p:nvCxnSpPr>
        <p:spPr>
          <a:xfrm>
            <a:off x="3306618" y="5283201"/>
            <a:ext cx="51723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B1A883-A124-49D7-95F5-C4763D141562}"/>
              </a:ext>
            </a:extLst>
          </p:cNvPr>
          <p:cNvCxnSpPr>
            <a:cxnSpLocks/>
          </p:cNvCxnSpPr>
          <p:nvPr/>
        </p:nvCxnSpPr>
        <p:spPr>
          <a:xfrm>
            <a:off x="9388758" y="2172748"/>
            <a:ext cx="0" cy="48531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D4B42-78B5-498C-BA61-ABA6C0192AFE}"/>
              </a:ext>
            </a:extLst>
          </p:cNvPr>
          <p:cNvSpPr txBox="1"/>
          <p:nvPr/>
        </p:nvSpPr>
        <p:spPr>
          <a:xfrm>
            <a:off x="8765305" y="1791586"/>
            <a:ext cx="166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D7348-8923-49F1-9F36-4D8D30FD1862}"/>
              </a:ext>
            </a:extLst>
          </p:cNvPr>
          <p:cNvSpPr txBox="1"/>
          <p:nvPr/>
        </p:nvSpPr>
        <p:spPr>
          <a:xfrm>
            <a:off x="2479966" y="5070451"/>
            <a:ext cx="89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211F9-5FE4-4E37-B874-0C655FF474CB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Example: Transfer From Disk to 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87229C-FAE5-48B0-AD2B-F13B9C0A08AB}"/>
              </a:ext>
            </a:extLst>
          </p:cNvPr>
          <p:cNvSpPr/>
          <p:nvPr/>
        </p:nvSpPr>
        <p:spPr>
          <a:xfrm>
            <a:off x="6669249" y="2155895"/>
            <a:ext cx="886816" cy="358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A2CE9D-DFB5-419A-A099-502BF3E47A4A}"/>
              </a:ext>
            </a:extLst>
          </p:cNvPr>
          <p:cNvSpPr/>
          <p:nvPr/>
        </p:nvSpPr>
        <p:spPr>
          <a:xfrm>
            <a:off x="8131716" y="2702577"/>
            <a:ext cx="1725343" cy="7363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6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3BB-EEDB-4922-9451-AFC98709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Test:  CPU  vs  DMA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18A8-947D-4E1C-A89D-53118833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 CPU to transfer 3200 bytes from memory to memory (no peripheral device).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LEDToggle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(LEDB);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(i = 0; i &lt; ARRAYSIZE; i++)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destination[i] = source[i];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LEDToggle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(LEDB);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912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3BB-EEDB-4922-9451-AFC98709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Test:  CPU  vs  DMA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318A8-947D-4E1C-A89D-53118833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 DMA to transfer 3200 bytes from memory to memory (no peripheral device).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//LED on before the transfer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LEDToggle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(LEDG);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//Enable DMA1 Channel transfer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DMA_Cmd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(DMA1_Channel1, ENABLE);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(status == 0) {};</a:t>
            </a:r>
          </a:p>
        </p:txBody>
      </p:sp>
    </p:spTree>
    <p:extLst>
      <p:ext uri="{BB962C8B-B14F-4D97-AF65-F5344CB8AC3E}">
        <p14:creationId xmlns:p14="http://schemas.microsoft.com/office/powerpoint/2010/main" val="341036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EDCD-CE82-4F84-B594-20154D76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6EE27-B07A-478C-88AD-E1DD135DF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174033"/>
            <a:ext cx="4645152" cy="3294693"/>
          </a:xfrm>
        </p:spPr>
        <p:txBody>
          <a:bodyPr/>
          <a:lstStyle/>
          <a:p>
            <a:r>
              <a:rPr lang="en-US" dirty="0"/>
              <a:t>CPU = 544 µsec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B6955B-D62C-49F1-BFBD-664C5D40B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2362" y="2174033"/>
            <a:ext cx="4645152" cy="3284829"/>
          </a:xfrm>
        </p:spPr>
        <p:txBody>
          <a:bodyPr/>
          <a:lstStyle/>
          <a:p>
            <a:r>
              <a:rPr lang="en-US" dirty="0"/>
              <a:t>DMA = 214 µsec</a:t>
            </a:r>
          </a:p>
        </p:txBody>
      </p:sp>
      <p:pic>
        <p:nvPicPr>
          <p:cNvPr id="4" name="Picture 3" descr="DMA activity tracking">
            <a:extLst>
              <a:ext uri="{FF2B5EF4-FFF2-40B4-BE49-F238E27FC236}">
                <a16:creationId xmlns:a16="http://schemas.microsoft.com/office/drawing/2014/main" id="{ED59BCB6-64CA-48E5-9059-BD56BD4C65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62" y="2702022"/>
            <a:ext cx="30480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PU based memory copy tracking">
            <a:extLst>
              <a:ext uri="{FF2B5EF4-FFF2-40B4-BE49-F238E27FC236}">
                <a16:creationId xmlns:a16="http://schemas.microsoft.com/office/drawing/2014/main" id="{0FB5C600-2AEF-4C33-A0BC-1ADA3689C5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91" y="2702022"/>
            <a:ext cx="3048000" cy="2228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24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6B13-07F1-4FF9-AD9E-1FA42813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3 types of dma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5B1E5-ED25-4C29-8E8E-BAAACD1FA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Block Mode </a:t>
            </a:r>
            <a:r>
              <a:rPr lang="en-US" sz="2400" dirty="0"/>
              <a:t>– CPU is not allowed access to the memory bus until the transfer has completed. </a:t>
            </a:r>
          </a:p>
          <a:p>
            <a:r>
              <a:rPr lang="en-US" sz="2400" b="1" dirty="0"/>
              <a:t>Burst Mode </a:t>
            </a:r>
            <a:r>
              <a:rPr lang="en-US" sz="2400" dirty="0"/>
              <a:t>– also known as cycle stealing mode, the DMA will request control periodically for a few cycles before releasing back to CPU. Process continues until the transfer is complete. Most popular type of DMA.</a:t>
            </a:r>
          </a:p>
          <a:p>
            <a:r>
              <a:rPr lang="en-US" sz="2400" b="1" dirty="0"/>
              <a:t>Transparent Mode </a:t>
            </a:r>
            <a:r>
              <a:rPr lang="en-US" sz="2400" dirty="0"/>
              <a:t>– DMA only has control of the bus when the CPU is not using it.</a:t>
            </a:r>
          </a:p>
        </p:txBody>
      </p:sp>
    </p:spTree>
    <p:extLst>
      <p:ext uri="{BB962C8B-B14F-4D97-AF65-F5344CB8AC3E}">
        <p14:creationId xmlns:p14="http://schemas.microsoft.com/office/powerpoint/2010/main" val="2546716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42F4D00-E0A5-49AB-9B64-CF5F04F4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Real-time 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C22DE-76FB-4F40-B571-FEEF199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Process data while receiving data in real time.</a:t>
            </a:r>
          </a:p>
          <a:p>
            <a:r>
              <a:rPr lang="en-US" dirty="0"/>
              <a:t>Need to increase transfer speed. Use a </a:t>
            </a:r>
            <a:r>
              <a:rPr lang="en-US" b="1" dirty="0"/>
              <a:t>double buffer</a:t>
            </a:r>
            <a:r>
              <a:rPr lang="en-US" dirty="0"/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C6EF7-87E3-48A9-B793-EE2B6284B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26" y="1307646"/>
            <a:ext cx="4821551" cy="34835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1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8806-333D-49D3-99EB-B35AB26E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4D25-6BCE-4818-BA0A-A604D0275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34562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Many computing applications require </a:t>
            </a:r>
            <a:r>
              <a:rPr lang="en-US" sz="9600" b="1" dirty="0"/>
              <a:t>data transfer </a:t>
            </a:r>
            <a:r>
              <a:rPr lang="en-US" sz="9600" dirty="0"/>
              <a:t>between peripheral devices and memory. </a:t>
            </a:r>
          </a:p>
          <a:p>
            <a:r>
              <a:rPr lang="en-US" sz="9600" dirty="0"/>
              <a:t>Common Peripheral Devices: </a:t>
            </a:r>
          </a:p>
          <a:p>
            <a:pPr lvl="1"/>
            <a:r>
              <a:rPr lang="en-US" sz="9600" dirty="0"/>
              <a:t>External Hard Drive</a:t>
            </a:r>
          </a:p>
          <a:p>
            <a:pPr lvl="1"/>
            <a:r>
              <a:rPr lang="en-US" sz="9600" dirty="0"/>
              <a:t>Disk</a:t>
            </a:r>
          </a:p>
          <a:p>
            <a:pPr lvl="1"/>
            <a:r>
              <a:rPr lang="en-US" sz="9600" dirty="0"/>
              <a:t>Microphone</a:t>
            </a:r>
          </a:p>
          <a:p>
            <a:pPr lvl="1"/>
            <a:r>
              <a:rPr lang="en-US" sz="9600" dirty="0"/>
              <a:t>Video Camera</a:t>
            </a:r>
          </a:p>
          <a:p>
            <a:pPr lvl="1"/>
            <a:r>
              <a:rPr lang="en-US" sz="9600" dirty="0"/>
              <a:t>TV Screen</a:t>
            </a:r>
          </a:p>
          <a:p>
            <a:pPr lvl="1"/>
            <a:r>
              <a:rPr lang="en-US" sz="9600" dirty="0"/>
              <a:t>Projector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0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C6F8-556A-4EAE-8DFC-4E222233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Double buffer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4BE8CB-6F8C-4DB6-AD0C-9B3494B259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151463"/>
              </p:ext>
            </p:extLst>
          </p:nvPr>
        </p:nvGraphicFramePr>
        <p:xfrm>
          <a:off x="2433436" y="2317966"/>
          <a:ext cx="695913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998">
                  <a:extLst>
                    <a:ext uri="{9D8B030D-6E8A-4147-A177-3AD203B41FA5}">
                      <a16:colId xmlns:a16="http://schemas.microsoft.com/office/drawing/2014/main" val="3489677607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203310346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1008020304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1835000279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1489543420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2534565016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2182368304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151879641"/>
                    </a:ext>
                  </a:extLst>
                </a:gridCol>
                <a:gridCol w="378998">
                  <a:extLst>
                    <a:ext uri="{9D8B030D-6E8A-4147-A177-3AD203B41FA5}">
                      <a16:colId xmlns:a16="http://schemas.microsoft.com/office/drawing/2014/main" val="749396130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361386738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4064999927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3532366808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766912412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701229427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957008044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051723835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527477154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50976630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2821124559"/>
                    </a:ext>
                  </a:extLst>
                </a:gridCol>
                <a:gridCol w="322559">
                  <a:extLst>
                    <a:ext uri="{9D8B030D-6E8A-4147-A177-3AD203B41FA5}">
                      <a16:colId xmlns:a16="http://schemas.microsoft.com/office/drawing/2014/main" val="4159329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698888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04C4-3C07-491F-8A04-CDE4E2757C3B}"/>
              </a:ext>
            </a:extLst>
          </p:cNvPr>
          <p:cNvCxnSpPr/>
          <p:nvPr/>
        </p:nvCxnSpPr>
        <p:spPr>
          <a:xfrm flipV="1">
            <a:off x="2601157" y="2698810"/>
            <a:ext cx="0" cy="443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B70182-28DA-4E1D-A3D5-94A1AEB2B41A}"/>
              </a:ext>
            </a:extLst>
          </p:cNvPr>
          <p:cNvCxnSpPr/>
          <p:nvPr/>
        </p:nvCxnSpPr>
        <p:spPr>
          <a:xfrm flipV="1">
            <a:off x="6331269" y="2709162"/>
            <a:ext cx="0" cy="443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743492-8DC0-41DA-83C2-08B2FE1318F2}"/>
              </a:ext>
            </a:extLst>
          </p:cNvPr>
          <p:cNvSpPr txBox="1"/>
          <p:nvPr/>
        </p:nvSpPr>
        <p:spPr>
          <a:xfrm>
            <a:off x="1757778" y="314269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Back_End</a:t>
            </a:r>
            <a:r>
              <a:rPr lang="en-US" dirty="0"/>
              <a:t>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517FC-049B-41C8-B8DE-384E09306C78}"/>
              </a:ext>
            </a:extLst>
          </p:cNvPr>
          <p:cNvSpPr txBox="1"/>
          <p:nvPr/>
        </p:nvSpPr>
        <p:spPr>
          <a:xfrm>
            <a:off x="5496756" y="3142691"/>
            <a:ext cx="197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Front_End</a:t>
            </a:r>
            <a:r>
              <a:rPr lang="en-US" dirty="0"/>
              <a:t>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5A961-478F-426C-8ECF-2612E1B12F46}"/>
              </a:ext>
            </a:extLst>
          </p:cNvPr>
          <p:cNvSpPr txBox="1"/>
          <p:nvPr/>
        </p:nvSpPr>
        <p:spPr>
          <a:xfrm>
            <a:off x="1518082" y="4154750"/>
            <a:ext cx="91617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Back_End</a:t>
            </a:r>
            <a:r>
              <a:rPr lang="en-US" dirty="0"/>
              <a:t>[10]; </a:t>
            </a:r>
            <a:r>
              <a:rPr lang="en-US" dirty="0">
                <a:solidFill>
                  <a:srgbClr val="00B050"/>
                </a:solidFill>
              </a:rPr>
              <a:t>// old data processed by CPU</a:t>
            </a:r>
            <a:endParaRPr lang="en-US" dirty="0"/>
          </a:p>
          <a:p>
            <a:r>
              <a:rPr lang="en-US" dirty="0"/>
              <a:t>int </a:t>
            </a:r>
            <a:r>
              <a:rPr lang="en-US" dirty="0" err="1"/>
              <a:t>Front_End</a:t>
            </a:r>
            <a:r>
              <a:rPr lang="en-US" dirty="0"/>
              <a:t>[10]; </a:t>
            </a:r>
            <a:r>
              <a:rPr lang="en-US" dirty="0">
                <a:solidFill>
                  <a:srgbClr val="00B050"/>
                </a:solidFill>
              </a:rPr>
              <a:t>// DMA feeds new data here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Two arrays in memory (usually adjacent)</a:t>
            </a:r>
          </a:p>
        </p:txBody>
      </p:sp>
    </p:spTree>
    <p:extLst>
      <p:ext uri="{BB962C8B-B14F-4D97-AF65-F5344CB8AC3E}">
        <p14:creationId xmlns:p14="http://schemas.microsoft.com/office/powerpoint/2010/main" val="369980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C6F8-556A-4EAE-8DFC-4E222233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Double buffer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A304C4-3C07-491F-8A04-CDE4E2757C3B}"/>
              </a:ext>
            </a:extLst>
          </p:cNvPr>
          <p:cNvCxnSpPr/>
          <p:nvPr/>
        </p:nvCxnSpPr>
        <p:spPr>
          <a:xfrm flipV="1">
            <a:off x="2601157" y="2698810"/>
            <a:ext cx="0" cy="443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B70182-28DA-4E1D-A3D5-94A1AEB2B41A}"/>
              </a:ext>
            </a:extLst>
          </p:cNvPr>
          <p:cNvCxnSpPr/>
          <p:nvPr/>
        </p:nvCxnSpPr>
        <p:spPr>
          <a:xfrm flipV="1">
            <a:off x="6331269" y="2709162"/>
            <a:ext cx="0" cy="4438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743492-8DC0-41DA-83C2-08B2FE1318F2}"/>
              </a:ext>
            </a:extLst>
          </p:cNvPr>
          <p:cNvSpPr txBox="1"/>
          <p:nvPr/>
        </p:nvSpPr>
        <p:spPr>
          <a:xfrm>
            <a:off x="1757778" y="3142691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Back_End</a:t>
            </a:r>
            <a:r>
              <a:rPr lang="en-US" dirty="0"/>
              <a:t> pointer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517FC-049B-41C8-B8DE-384E09306C78}"/>
              </a:ext>
            </a:extLst>
          </p:cNvPr>
          <p:cNvSpPr txBox="1"/>
          <p:nvPr/>
        </p:nvSpPr>
        <p:spPr>
          <a:xfrm>
            <a:off x="5496756" y="3142691"/>
            <a:ext cx="197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Front_End</a:t>
            </a:r>
            <a:r>
              <a:rPr lang="en-US" dirty="0"/>
              <a:t> pointer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5A961-478F-426C-8ECF-2612E1B12F46}"/>
              </a:ext>
            </a:extLst>
          </p:cNvPr>
          <p:cNvSpPr txBox="1"/>
          <p:nvPr/>
        </p:nvSpPr>
        <p:spPr>
          <a:xfrm>
            <a:off x="1451578" y="4057898"/>
            <a:ext cx="7701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Front_End</a:t>
            </a:r>
            <a:r>
              <a:rPr lang="en-US" sz="2800" dirty="0"/>
              <a:t> fills up and the pointers are switched. </a:t>
            </a:r>
          </a:p>
        </p:txBody>
      </p:sp>
      <p:sp>
        <p:nvSpPr>
          <p:cNvPr id="12" name="AutoShape 3">
            <a:extLst>
              <a:ext uri="{FF2B5EF4-FFF2-40B4-BE49-F238E27FC236}">
                <a16:creationId xmlns:a16="http://schemas.microsoft.com/office/drawing/2014/main" id="{B5449C24-BA57-423F-85E6-AF99CD7F94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14013" y="2273308"/>
            <a:ext cx="69945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29BD977-3495-4D67-9457-99060689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1951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20C69BC-3F41-46BC-92CD-E5597E6F7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363" y="2298708"/>
            <a:ext cx="377825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995EFB82-560F-4C9C-921C-4331C8274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188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6AFA13C4-638E-4C06-83F9-F89FE89F3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8601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2E29E6D-2BBA-48E8-B547-FD1208D3B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013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85A1FC54-466B-4B95-A9D0-3351D9EB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426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271118C-DFD9-41D9-8E33-663436807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838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6F1F6E20-426D-4B8E-B432-A72DD945F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251" y="2298708"/>
            <a:ext cx="377825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58D754-A141-497F-A70F-781206D35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076" y="2298708"/>
            <a:ext cx="37941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3BA827A-FFAB-45BB-A534-A334B7F6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488" y="2298708"/>
            <a:ext cx="322263" cy="371475"/>
          </a:xfrm>
          <a:prstGeom prst="rect">
            <a:avLst/>
          </a:prstGeom>
          <a:solidFill>
            <a:srgbClr val="B71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F42CF175-6C67-4601-B1D0-50568B949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751" y="2298708"/>
            <a:ext cx="323850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F2EE0E9-116C-4220-AB8D-AAF2D6360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601" y="2298708"/>
            <a:ext cx="322263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448FA302-5899-4096-81DE-AC70A58B0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1863" y="2298708"/>
            <a:ext cx="322263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73F4152E-66E2-4627-8111-BDE75461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126" y="2298708"/>
            <a:ext cx="322263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2F79A8F9-D7FB-4D2C-AD76-E5B00494B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6388" y="2298708"/>
            <a:ext cx="323850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B9DAECB0-F715-4A97-B6CA-91D19B8FD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0238" y="2309091"/>
            <a:ext cx="322263" cy="361092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5DDC7580-95B6-4F20-97C9-7A1F6850C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501" y="2298708"/>
            <a:ext cx="322263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B13A1252-6519-4C3C-8CB9-3B0C26655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4763" y="2298708"/>
            <a:ext cx="323850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5FD0AE68-3083-41A6-A88F-34BE84AB4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8613" y="2298708"/>
            <a:ext cx="322263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A7F81EFF-E181-4F68-AB2F-8000860E4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8585" y="2298708"/>
            <a:ext cx="277088" cy="371475"/>
          </a:xfrm>
          <a:prstGeom prst="rect">
            <a:avLst/>
          </a:prstGeom>
          <a:solidFill>
            <a:srgbClr val="EE99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5">
            <a:extLst>
              <a:ext uri="{FF2B5EF4-FFF2-40B4-BE49-F238E27FC236}">
                <a16:creationId xmlns:a16="http://schemas.microsoft.com/office/drawing/2014/main" id="{5564920E-D95C-46E4-9968-CC49FF46B45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1363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26">
            <a:extLst>
              <a:ext uri="{FF2B5EF4-FFF2-40B4-BE49-F238E27FC236}">
                <a16:creationId xmlns:a16="http://schemas.microsoft.com/office/drawing/2014/main" id="{A32FA819-3447-4729-8DC4-9C04EDA2F9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18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3DF390A2-A06D-434F-A6DC-AF4ED61564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860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187808EB-565B-4965-9AF3-B8D9981DD6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8013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29">
            <a:extLst>
              <a:ext uri="{FF2B5EF4-FFF2-40B4-BE49-F238E27FC236}">
                <a16:creationId xmlns:a16="http://schemas.microsoft.com/office/drawing/2014/main" id="{60F17B94-F7B2-46CB-A25A-0D1C3AF42D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7426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30">
            <a:extLst>
              <a:ext uri="{FF2B5EF4-FFF2-40B4-BE49-F238E27FC236}">
                <a16:creationId xmlns:a16="http://schemas.microsoft.com/office/drawing/2014/main" id="{010C8746-ECC1-4DB7-AD43-4A0C29818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683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5969B7E8-7A0B-4586-AE23-04DFC8003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25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32">
            <a:extLst>
              <a:ext uri="{FF2B5EF4-FFF2-40B4-BE49-F238E27FC236}">
                <a16:creationId xmlns:a16="http://schemas.microsoft.com/office/drawing/2014/main" id="{62AC7924-F735-430E-BA80-0F92E7BC4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4076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33">
            <a:extLst>
              <a:ext uri="{FF2B5EF4-FFF2-40B4-BE49-F238E27FC236}">
                <a16:creationId xmlns:a16="http://schemas.microsoft.com/office/drawing/2014/main" id="{1FDEE156-08EA-4606-B8A9-50DA72F1C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348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34">
            <a:extLst>
              <a:ext uri="{FF2B5EF4-FFF2-40B4-BE49-F238E27FC236}">
                <a16:creationId xmlns:a16="http://schemas.microsoft.com/office/drawing/2014/main" id="{8650CBD8-B49C-4A35-A4A0-7149C16BC7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575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35">
            <a:extLst>
              <a:ext uri="{FF2B5EF4-FFF2-40B4-BE49-F238E27FC236}">
                <a16:creationId xmlns:a16="http://schemas.microsoft.com/office/drawing/2014/main" id="{E9D98254-3740-46BA-BCFF-296DF624C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960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36">
            <a:extLst>
              <a:ext uri="{FF2B5EF4-FFF2-40B4-BE49-F238E27FC236}">
                <a16:creationId xmlns:a16="http://schemas.microsoft.com/office/drawing/2014/main" id="{8F93503A-509F-4E31-80D1-52F625E87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863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37">
            <a:extLst>
              <a:ext uri="{FF2B5EF4-FFF2-40B4-BE49-F238E27FC236}">
                <a16:creationId xmlns:a16="http://schemas.microsoft.com/office/drawing/2014/main" id="{7781B01A-9DB5-4497-8FAE-EDA6A44E06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4126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38">
            <a:extLst>
              <a:ext uri="{FF2B5EF4-FFF2-40B4-BE49-F238E27FC236}">
                <a16:creationId xmlns:a16="http://schemas.microsoft.com/office/drawing/2014/main" id="{DDE1C499-1114-48B0-BD49-4D8D6ABE367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638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39">
            <a:extLst>
              <a:ext uri="{FF2B5EF4-FFF2-40B4-BE49-F238E27FC236}">
                <a16:creationId xmlns:a16="http://schemas.microsoft.com/office/drawing/2014/main" id="{B75309DA-F715-4005-BAD9-F977A47624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023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B0F579CB-D409-4FE3-98E0-0E09E25CA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250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41">
            <a:extLst>
              <a:ext uri="{FF2B5EF4-FFF2-40B4-BE49-F238E27FC236}">
                <a16:creationId xmlns:a16="http://schemas.microsoft.com/office/drawing/2014/main" id="{BF45A675-F840-40B5-A57A-EA609D06647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4763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42">
            <a:extLst>
              <a:ext uri="{FF2B5EF4-FFF2-40B4-BE49-F238E27FC236}">
                <a16:creationId xmlns:a16="http://schemas.microsoft.com/office/drawing/2014/main" id="{0839AC23-4454-4693-BBE9-3351D460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8613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43">
            <a:extLst>
              <a:ext uri="{FF2B5EF4-FFF2-40B4-BE49-F238E27FC236}">
                <a16:creationId xmlns:a16="http://schemas.microsoft.com/office/drawing/2014/main" id="{5970D2FD-74FC-439C-9ED3-B32294D96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0876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44">
            <a:extLst>
              <a:ext uri="{FF2B5EF4-FFF2-40B4-BE49-F238E27FC236}">
                <a16:creationId xmlns:a16="http://schemas.microsoft.com/office/drawing/2014/main" id="{F3D971EC-0093-4CBE-A160-D96116DBD3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1951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45">
            <a:extLst>
              <a:ext uri="{FF2B5EF4-FFF2-40B4-BE49-F238E27FC236}">
                <a16:creationId xmlns:a16="http://schemas.microsoft.com/office/drawing/2014/main" id="{061752F2-DE74-4B38-84FF-32AC2CDC7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3138" y="2292358"/>
            <a:ext cx="0" cy="39687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46">
            <a:extLst>
              <a:ext uri="{FF2B5EF4-FFF2-40B4-BE49-F238E27FC236}">
                <a16:creationId xmlns:a16="http://schemas.microsoft.com/office/drawing/2014/main" id="{12C550A2-1E5B-46AC-AE79-FB77F088B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5601" y="2298708"/>
            <a:ext cx="69738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B7FD0DC7-DD58-43EA-9168-666F569C4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5601" y="2670183"/>
            <a:ext cx="6973888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63855136-770E-481B-BD44-3DC02A4A2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970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9">
            <a:extLst>
              <a:ext uri="{FF2B5EF4-FFF2-40B4-BE49-F238E27FC236}">
                <a16:creationId xmlns:a16="http://schemas.microsoft.com/office/drawing/2014/main" id="{4DA9EC3B-03FB-4529-933C-FBC9904A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382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0">
            <a:extLst>
              <a:ext uri="{FF2B5EF4-FFF2-40B4-BE49-F238E27FC236}">
                <a16:creationId xmlns:a16="http://schemas.microsoft.com/office/drawing/2014/main" id="{683F80C0-F485-473E-9542-897796DA1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0559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B3EE3546-E7D9-450B-B55D-9E4D23126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620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2">
            <a:extLst>
              <a:ext uri="{FF2B5EF4-FFF2-40B4-BE49-F238E27FC236}">
                <a16:creationId xmlns:a16="http://schemas.microsoft.com/office/drawing/2014/main" id="{4DA2DF56-433C-436A-959F-A912646E0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032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3">
            <a:extLst>
              <a:ext uri="{FF2B5EF4-FFF2-40B4-BE49-F238E27FC236}">
                <a16:creationId xmlns:a16="http://schemas.microsoft.com/office/drawing/2014/main" id="{09D9BC32-0A60-4004-9CDC-944E11AFD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681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4">
            <a:extLst>
              <a:ext uri="{FF2B5EF4-FFF2-40B4-BE49-F238E27FC236}">
                <a16:creationId xmlns:a16="http://schemas.microsoft.com/office/drawing/2014/main" id="{3CC129D2-51F7-45B9-AC69-7E90371B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857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5">
            <a:extLst>
              <a:ext uri="{FF2B5EF4-FFF2-40B4-BE49-F238E27FC236}">
                <a16:creationId xmlns:a16="http://schemas.microsoft.com/office/drawing/2014/main" id="{6C031135-7236-40CF-B38C-F67881691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506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56">
            <a:extLst>
              <a:ext uri="{FF2B5EF4-FFF2-40B4-BE49-F238E27FC236}">
                <a16:creationId xmlns:a16="http://schemas.microsoft.com/office/drawing/2014/main" id="{32F1013F-BC74-4A2B-84F9-372A20EF7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331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7427C531-78ED-4DF2-876A-6FCB4291B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5563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58">
            <a:extLst>
              <a:ext uri="{FF2B5EF4-FFF2-40B4-BE49-F238E27FC236}">
                <a16:creationId xmlns:a16="http://schemas.microsoft.com/office/drawing/2014/main" id="{C0565A7D-1255-46B4-A699-849A39851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7826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59DBE688-2C8A-4BF5-9CEE-E1C944491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676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0">
            <a:extLst>
              <a:ext uri="{FF2B5EF4-FFF2-40B4-BE49-F238E27FC236}">
                <a16:creationId xmlns:a16="http://schemas.microsoft.com/office/drawing/2014/main" id="{B36FC788-9748-4B5D-BB4A-36669AB16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3938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61">
            <a:extLst>
              <a:ext uri="{FF2B5EF4-FFF2-40B4-BE49-F238E27FC236}">
                <a16:creationId xmlns:a16="http://schemas.microsoft.com/office/drawing/2014/main" id="{CD1E414F-38CD-4B0C-A589-476DA7D73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201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01BCE0FA-620F-4D1D-BFEE-F5EE24FE5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8463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63">
            <a:extLst>
              <a:ext uri="{FF2B5EF4-FFF2-40B4-BE49-F238E27FC236}">
                <a16:creationId xmlns:a16="http://schemas.microsoft.com/office/drawing/2014/main" id="{C1BA568A-E32E-44E5-BC50-4C845A346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384" y="2327141"/>
            <a:ext cx="265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4">
            <a:extLst>
              <a:ext uri="{FF2B5EF4-FFF2-40B4-BE49-F238E27FC236}">
                <a16:creationId xmlns:a16="http://schemas.microsoft.com/office/drawing/2014/main" id="{201D2E5E-CB6B-4BE0-A552-3A11117E1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576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5">
            <a:extLst>
              <a:ext uri="{FF2B5EF4-FFF2-40B4-BE49-F238E27FC236}">
                <a16:creationId xmlns:a16="http://schemas.microsoft.com/office/drawing/2014/main" id="{61F6E739-845B-4C57-9C38-2868F7496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838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66">
            <a:extLst>
              <a:ext uri="{FF2B5EF4-FFF2-40B4-BE49-F238E27FC236}">
                <a16:creationId xmlns:a16="http://schemas.microsoft.com/office/drawing/2014/main" id="{5D78DB19-CF9A-4423-830A-2FFF882BE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101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8E16F8EF-43F4-4676-BBF8-1687C0921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951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183E1DD2-268B-4155-873A-2DE0FD54E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033" y="2317717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55">
            <a:extLst>
              <a:ext uri="{FF2B5EF4-FFF2-40B4-BE49-F238E27FC236}">
                <a16:creationId xmlns:a16="http://schemas.microsoft.com/office/drawing/2014/main" id="{D3A83CED-DFC4-4D01-A29E-297EFB29C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3445" y="2323915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55">
            <a:extLst>
              <a:ext uri="{FF2B5EF4-FFF2-40B4-BE49-F238E27FC236}">
                <a16:creationId xmlns:a16="http://schemas.microsoft.com/office/drawing/2014/main" id="{3ABDA1B9-6B15-4305-B2CE-4A0694677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825" y="232125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56">
            <a:extLst>
              <a:ext uri="{FF2B5EF4-FFF2-40B4-BE49-F238E27FC236}">
                <a16:creationId xmlns:a16="http://schemas.microsoft.com/office/drawing/2014/main" id="{BC5836D1-32AD-4BA7-8BD2-19689138A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403" y="2320979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55">
            <a:extLst>
              <a:ext uri="{FF2B5EF4-FFF2-40B4-BE49-F238E27FC236}">
                <a16:creationId xmlns:a16="http://schemas.microsoft.com/office/drawing/2014/main" id="{869E680F-9265-49D8-86AB-44C5CEC1E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5631" y="2323941"/>
            <a:ext cx="126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FFFFFF"/>
                </a:solidFill>
                <a:latin typeface="Gill Sans MT" panose="020B0502020104020203" pitchFamily="34" charset="0"/>
              </a:rPr>
              <a:t>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54">
            <a:extLst>
              <a:ext uri="{FF2B5EF4-FFF2-40B4-BE49-F238E27FC236}">
                <a16:creationId xmlns:a16="http://schemas.microsoft.com/office/drawing/2014/main" id="{A00FD80D-39C6-4064-B50D-FF2638952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776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55">
            <a:extLst>
              <a:ext uri="{FF2B5EF4-FFF2-40B4-BE49-F238E27FC236}">
                <a16:creationId xmlns:a16="http://schemas.microsoft.com/office/drawing/2014/main" id="{885FDE17-1FEC-48CD-A75F-7131319F2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8130" y="2317717"/>
            <a:ext cx="126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56">
            <a:extLst>
              <a:ext uri="{FF2B5EF4-FFF2-40B4-BE49-F238E27FC236}">
                <a16:creationId xmlns:a16="http://schemas.microsoft.com/office/drawing/2014/main" id="{79D37287-2590-4AF7-88D6-EBF342421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834" y="2317716"/>
            <a:ext cx="126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6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60">
            <a:extLst>
              <a:ext uri="{FF2B5EF4-FFF2-40B4-BE49-F238E27FC236}">
                <a16:creationId xmlns:a16="http://schemas.microsoft.com/office/drawing/2014/main" id="{575CBA75-7440-4710-8EC2-06411C378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465" y="2324108"/>
            <a:ext cx="24606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7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67">
            <a:extLst>
              <a:ext uri="{FF2B5EF4-FFF2-40B4-BE49-F238E27FC236}">
                <a16:creationId xmlns:a16="http://schemas.microsoft.com/office/drawing/2014/main" id="{2564D761-7D11-4884-8977-7F88E163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6940" y="2324108"/>
            <a:ext cx="244475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 MT" panose="020B0502020104020203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0.08438 0.04004 C 0.10195 0.04907 0.12826 0.05393 0.15599 0.05393 C 0.1875 0.05393 0.21263 0.04907 0.23021 0.04004 L 0.31472 4.81481E-6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9" y="26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3.7037E-6 L -0.08164 0.04005 C -0.09922 0.04908 -0.12552 0.05417 -0.153 0.05417 C -0.18438 0.05417 -0.20951 0.04908 -0.22709 0.04005 L -0.31107 -3.7037E-6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0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4.81481E-6 L 0.0832 0.04004 C 0.10026 0.04907 0.12591 0.05393 0.15286 0.05393 C 0.18346 0.05393 0.20794 0.04907 0.225 0.04004 L 0.30716 4.81481E-6 " pathEditMode="relative" rAng="0" ptsTypes="AAAAA">
                                      <p:cBhvr>
                                        <p:cTn id="121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99" y="2685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4.81481E-6 L -0.08034 0.04004 C -0.09753 0.04907 -0.12344 0.05393 -0.15065 0.05393 C -0.18151 0.05393 -0.20625 0.04907 -0.22344 0.04004 L -0.30612 4.81481E-6 " pathEditMode="relative" rAng="0" ptsTypes="AAAAA">
                                      <p:cBhvr>
                                        <p:cTn id="123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3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0" grpId="0"/>
      <p:bldP spid="71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1E3C9F6-27BE-4059-B07B-09D5F56E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 fontScale="90000"/>
          </a:bodyPr>
          <a:lstStyle/>
          <a:p>
            <a:r>
              <a:rPr lang="en-US" dirty="0"/>
              <a:t>DMA Application: Servo drives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42249-64B5-4BFE-A230-A2DC557B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US" dirty="0"/>
              <a:t>Resolver Feedback Type</a:t>
            </a:r>
          </a:p>
          <a:p>
            <a:r>
              <a:rPr lang="en-US" dirty="0"/>
              <a:t>Copley Serial Resolver Board</a:t>
            </a:r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6D3ED-F912-4591-ABA4-26DC77E5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08" y="1116345"/>
            <a:ext cx="4091186" cy="3866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81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F4E969-D0F1-4285-949B-B3147D55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5DE74-0AB7-4A43-B90D-EBEDBE5ED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043B4-49E4-46D1-9CFA-A0FFBC47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204" y="805583"/>
            <a:ext cx="4322856" cy="4660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89D81C7-C57C-497D-868F-F79C362E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42" y="805586"/>
            <a:ext cx="4936490" cy="46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3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7ADF-CB00-46FF-8105-8B889B65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 err="1"/>
              <a:t>Dac</a:t>
            </a:r>
            <a:r>
              <a:rPr lang="en-US" sz="5400" dirty="0"/>
              <a:t>: output waveform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55B18-4BA4-42F3-9970-9D18C425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/>
              <a:t>Use Lookup table to generate sine wave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08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// DMA channel 1 is used to update the D/A value every time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timer updates.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dma-&gt;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intClr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= 0x000000FF;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dma-&gt;channel[0].config = 0x00000000;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dma-&gt;channel[0].count = TBL_LEN;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dma-&gt;channel[0].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pAddr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= (uint32_t)&amp;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-&gt;r12;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dma-&gt;channel[0].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mAddr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= (uint32_t)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sineTbl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; dma-&gt;channel[0].config = 0x000035B6;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5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B126-02F6-4835-B88D-C3BA22EA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ADC: read input waveforms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B3CFD-493D-4FC0-B927-FC410CD9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ea typeface="SimSun" panose="02010600030101010101" pitchFamily="2" charset="-122"/>
              </a:rPr>
              <a:t>DMA channel 3 to read the ADC data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intClr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= 0x000000FF;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// only using two DMA channels so FF is used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dma-&gt;channel[3].config = 0x00000000;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dma-&gt;channel[3].count = 2;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// 2 ADC channels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dma-&gt;channel[3].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pAddr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= (uint32_t)&amp;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adc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-&gt;data;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// reading from this register in the A/D converter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dma-&gt;channel[3].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mAddr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 = (uint32_t)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adcData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;  </a:t>
            </a:r>
            <a:r>
              <a:rPr lang="en-US" dirty="0">
                <a:solidFill>
                  <a:srgbClr val="008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// destination buffer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dma-&gt;channel[3].config = 0x00000583;</a:t>
            </a:r>
            <a:endParaRPr lang="en-US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65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MA">
            <a:hlinkClick r:id="" action="ppaction://media"/>
            <a:extLst>
              <a:ext uri="{FF2B5EF4-FFF2-40B4-BE49-F238E27FC236}">
                <a16:creationId xmlns:a16="http://schemas.microsoft.com/office/drawing/2014/main" id="{BA337B33-A87F-4C40-A22C-8478958CBD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5FF6-8C7B-4B9E-BF54-1FEC405E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EF4F-BCBE-4B54-A2B4-93EF78DD8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There are </a:t>
            </a:r>
            <a:r>
              <a:rPr lang="en-US" sz="3200" b="1" dirty="0"/>
              <a:t>two methods </a:t>
            </a:r>
            <a:r>
              <a:rPr lang="en-US" sz="3200" dirty="0"/>
              <a:t>of data transfer:</a:t>
            </a:r>
          </a:p>
          <a:p>
            <a:pPr lvl="1"/>
            <a:r>
              <a:rPr lang="en-US" sz="2800" b="1" dirty="0"/>
              <a:t>CPU</a:t>
            </a:r>
            <a:r>
              <a:rPr lang="en-US" sz="2800" dirty="0"/>
              <a:t> watches status bits and feeds data into a control register one byte at a time.</a:t>
            </a:r>
          </a:p>
          <a:p>
            <a:pPr lvl="2"/>
            <a:r>
              <a:rPr lang="en-US" sz="2400" dirty="0"/>
              <a:t>Not a good idea!!! </a:t>
            </a:r>
          </a:p>
          <a:p>
            <a:pPr lvl="2"/>
            <a:r>
              <a:rPr lang="en-US" sz="2400" dirty="0"/>
              <a:t>Side effects: Delays in all applications, data transfer latency, power consumption.</a:t>
            </a:r>
          </a:p>
          <a:p>
            <a:pPr lvl="2"/>
            <a:r>
              <a:rPr lang="en-US" sz="2400" dirty="0"/>
              <a:t>Think “big brain, big task”.</a:t>
            </a:r>
          </a:p>
          <a:p>
            <a:pPr lvl="1"/>
            <a:r>
              <a:rPr lang="en-US" sz="2800" dirty="0"/>
              <a:t>Direct Memory Management (</a:t>
            </a:r>
            <a:r>
              <a:rPr lang="en-US" sz="2800" b="1" dirty="0"/>
              <a:t>DMA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654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C593E-4140-405F-BF0A-D7BCA858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What is DMA?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B09C3-D3D7-4075-96DA-17F6C4B1A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011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DMA is a feature of computer systems that relieves the CPU from performing data transfer. </a:t>
            </a:r>
          </a:p>
          <a:p>
            <a:r>
              <a:rPr lang="en-US" sz="2800" dirty="0"/>
              <a:t>Major Components: DMAC (DMA Controller), DMA Channels</a:t>
            </a:r>
          </a:p>
          <a:p>
            <a:pPr lvl="1"/>
            <a:r>
              <a:rPr lang="en-US" sz="2400" dirty="0"/>
              <a:t>DMAC increments memory pointers and is programmed by the CPU before initializing the transfer.</a:t>
            </a:r>
          </a:p>
          <a:p>
            <a:pPr lvl="1"/>
            <a:r>
              <a:rPr lang="en-US" sz="2400" dirty="0"/>
              <a:t>There are multiple DMA channels, each capable of performing an independent transfer.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76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D3E0-F67F-4FE4-81D7-7D5FA5E3D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21453"/>
            <a:ext cx="9603275" cy="1132301"/>
          </a:xfrm>
        </p:spPr>
        <p:txBody>
          <a:bodyPr>
            <a:normAutofit/>
          </a:bodyPr>
          <a:lstStyle/>
          <a:p>
            <a:r>
              <a:rPr lang="en-US" sz="3600" dirty="0"/>
              <a:t>Example: Transfer 10 bytes from flash to SRAM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7780-2191-4613-9833-FA65C462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49166"/>
          </a:xfrm>
        </p:spPr>
        <p:txBody>
          <a:bodyPr>
            <a:normAutofit fontScale="85000" lnSpcReduction="10000"/>
          </a:bodyPr>
          <a:lstStyle/>
          <a:p>
            <a:r>
              <a:rPr lang="en-US" sz="3100" dirty="0"/>
              <a:t>CPU must perform the following loop 10 times: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Copy the value in Flash and store it in a general-purpose register.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Copy the value in the general-purpose register to the Accumulator register.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Copy the Accumulator value to the desired destination memory location in SRAM.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If all data has been transferred, end. If not, increment the Flash pointer.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Increment SRAM pointer.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Jump to step 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2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C58E9-F0FF-4AB0-B388-F104F6C81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Example: transfer 10 bytes from flash to sram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AB2B9E-54B1-4A9E-AF64-ECE75F107C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439433"/>
            <a:ext cx="6282919" cy="3219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09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The device requesting DMA sends the Bus Request signal to the CPU.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CCA55-093B-409F-B176-4771A31DE35C}"/>
              </a:ext>
            </a:extLst>
          </p:cNvPr>
          <p:cNvSpPr/>
          <p:nvPr/>
        </p:nvSpPr>
        <p:spPr>
          <a:xfrm>
            <a:off x="7448365" y="3861786"/>
            <a:ext cx="676982" cy="328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FAA7DD-383F-4BAB-B11F-143912A8DFFE}"/>
              </a:ext>
            </a:extLst>
          </p:cNvPr>
          <p:cNvCxnSpPr>
            <a:cxnSpLocks/>
          </p:cNvCxnSpPr>
          <p:nvPr/>
        </p:nvCxnSpPr>
        <p:spPr>
          <a:xfrm flipV="1">
            <a:off x="7973288" y="4190260"/>
            <a:ext cx="0" cy="12606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584ECE-AE1B-4ECC-BE6C-02A3BD8329D4}"/>
              </a:ext>
            </a:extLst>
          </p:cNvPr>
          <p:cNvCxnSpPr>
            <a:cxnSpLocks/>
          </p:cNvCxnSpPr>
          <p:nvPr/>
        </p:nvCxnSpPr>
        <p:spPr>
          <a:xfrm>
            <a:off x="8125347" y="3954635"/>
            <a:ext cx="183539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</p:spTree>
    <p:extLst>
      <p:ext uri="{BB962C8B-B14F-4D97-AF65-F5344CB8AC3E}">
        <p14:creationId xmlns:p14="http://schemas.microsoft.com/office/powerpoint/2010/main" val="101148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The device requesting DMA sends the Bus Request signal to the CPU.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After completing the current bus cycle, CPU sends Bus Grant signal.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CCA55-093B-409F-B176-4771A31DE35C}"/>
              </a:ext>
            </a:extLst>
          </p:cNvPr>
          <p:cNvSpPr/>
          <p:nvPr/>
        </p:nvSpPr>
        <p:spPr>
          <a:xfrm>
            <a:off x="7448365" y="3861786"/>
            <a:ext cx="676982" cy="328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FAA7DD-383F-4BAB-B11F-143912A8DFF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777980" y="4190260"/>
            <a:ext cx="8876" cy="12643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584ECE-AE1B-4ECC-BE6C-02A3BD8329D4}"/>
              </a:ext>
            </a:extLst>
          </p:cNvPr>
          <p:cNvCxnSpPr>
            <a:cxnSpLocks/>
          </p:cNvCxnSpPr>
          <p:nvPr/>
        </p:nvCxnSpPr>
        <p:spPr>
          <a:xfrm flipH="1">
            <a:off x="8131947" y="4123311"/>
            <a:ext cx="18199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0DAEAA-1567-46A6-B128-DEF534F5A63F}"/>
              </a:ext>
            </a:extLst>
          </p:cNvPr>
          <p:cNvSpPr/>
          <p:nvPr/>
        </p:nvSpPr>
        <p:spPr>
          <a:xfrm>
            <a:off x="9962232" y="1012059"/>
            <a:ext cx="1250266" cy="3355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8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AEF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BD692B5E-904F-4210-AF59-A858292745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9157" y="643467"/>
            <a:ext cx="44011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7DAE3-832D-4BED-BD32-697DF95CAD43}"/>
              </a:ext>
            </a:extLst>
          </p:cNvPr>
          <p:cNvSpPr txBox="1"/>
          <p:nvPr/>
        </p:nvSpPr>
        <p:spPr>
          <a:xfrm>
            <a:off x="1154097" y="905522"/>
            <a:ext cx="54780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The device requesting DMA sends the Bus Request signal to the CPU.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/>
              <a:t>After completing the current bus cycle, CPU sends Bus Grant signal.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0000"/>
                </a:solidFill>
              </a:rPr>
              <a:t>DMAC loads Base Count and Base Address Registers, copies them to the Current Count and Current Address Registers.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3C948A-D747-4323-96AA-CD47119EAEE3}"/>
              </a:ext>
            </a:extLst>
          </p:cNvPr>
          <p:cNvSpPr txBox="1"/>
          <p:nvPr/>
        </p:nvSpPr>
        <p:spPr>
          <a:xfrm>
            <a:off x="477012" y="-27938"/>
            <a:ext cx="1123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DMA Transfer From Peripheral to Memory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D81BBC-751B-4701-BA7B-CC1CB42845D1}"/>
              </a:ext>
            </a:extLst>
          </p:cNvPr>
          <p:cNvSpPr/>
          <p:nvPr/>
        </p:nvSpPr>
        <p:spPr>
          <a:xfrm>
            <a:off x="7565253" y="2023913"/>
            <a:ext cx="744151" cy="1602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17B20-7E73-4282-9F13-2264266F3A36}"/>
              </a:ext>
            </a:extLst>
          </p:cNvPr>
          <p:cNvSpPr/>
          <p:nvPr/>
        </p:nvSpPr>
        <p:spPr>
          <a:xfrm>
            <a:off x="7655507" y="2185191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B93E60-29C7-4686-80F4-EB726C3A593A}"/>
              </a:ext>
            </a:extLst>
          </p:cNvPr>
          <p:cNvSpPr/>
          <p:nvPr/>
        </p:nvSpPr>
        <p:spPr>
          <a:xfrm>
            <a:off x="7648106" y="2532903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EF8D8C-C2C6-4293-8755-FC245A8BEA00}"/>
              </a:ext>
            </a:extLst>
          </p:cNvPr>
          <p:cNvSpPr/>
          <p:nvPr/>
        </p:nvSpPr>
        <p:spPr>
          <a:xfrm>
            <a:off x="7649584" y="2916126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E81120-EAFD-4418-979F-7313E671EA05}"/>
              </a:ext>
            </a:extLst>
          </p:cNvPr>
          <p:cNvSpPr/>
          <p:nvPr/>
        </p:nvSpPr>
        <p:spPr>
          <a:xfrm>
            <a:off x="7649583" y="3271230"/>
            <a:ext cx="591751" cy="265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F139C01-F4E8-4BE8-9109-DCEBC18E4322}"/>
              </a:ext>
            </a:extLst>
          </p:cNvPr>
          <p:cNvSpPr/>
          <p:nvPr/>
        </p:nvSpPr>
        <p:spPr>
          <a:xfrm rot="16200000">
            <a:off x="7890357" y="4726684"/>
            <a:ext cx="1107348" cy="3617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EF9BC1-46EB-4FD7-808C-098C0C73E9A1}"/>
              </a:ext>
            </a:extLst>
          </p:cNvPr>
          <p:cNvSpPr/>
          <p:nvPr/>
        </p:nvSpPr>
        <p:spPr>
          <a:xfrm rot="5400000">
            <a:off x="7968014" y="3781316"/>
            <a:ext cx="988836" cy="154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86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1202</Words>
  <Application>Microsoft Office PowerPoint</Application>
  <PresentationFormat>Widescreen</PresentationFormat>
  <Paragraphs>181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Gill Sans MT</vt:lpstr>
      <vt:lpstr>Times New Roman</vt:lpstr>
      <vt:lpstr>Gallery</vt:lpstr>
      <vt:lpstr>DMA: Direct Memory access</vt:lpstr>
      <vt:lpstr>Background</vt:lpstr>
      <vt:lpstr>Problem statement</vt:lpstr>
      <vt:lpstr>What is DMA?</vt:lpstr>
      <vt:lpstr>Example: Transfer 10 bytes from flash to SRAM</vt:lpstr>
      <vt:lpstr>Example: transfer 10 bytes from flash to sram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Test:  CPU  vs  DMA  </vt:lpstr>
      <vt:lpstr>Test:  CPU  vs  DMA  </vt:lpstr>
      <vt:lpstr>Results</vt:lpstr>
      <vt:lpstr>3 types of dma</vt:lpstr>
      <vt:lpstr>Real-time applications</vt:lpstr>
      <vt:lpstr>Double buffer</vt:lpstr>
      <vt:lpstr>Double buffer</vt:lpstr>
      <vt:lpstr>DMA Application: Servo drives</vt:lpstr>
      <vt:lpstr>PowerPoint Presentation</vt:lpstr>
      <vt:lpstr>Dac: output waveform</vt:lpstr>
      <vt:lpstr>ADC: read input waveforms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DMA: Direct Memory access</dc:title>
  <dc:creator>Redamonti, Anthony</dc:creator>
  <cp:lastModifiedBy>Redamonti, Anthony</cp:lastModifiedBy>
  <cp:revision>6</cp:revision>
  <dcterms:created xsi:type="dcterms:W3CDTF">2021-03-09T22:05:02Z</dcterms:created>
  <dcterms:modified xsi:type="dcterms:W3CDTF">2021-03-10T22:40:46Z</dcterms:modified>
</cp:coreProperties>
</file>